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handoutMasterIdLst>
    <p:handoutMasterId r:id="rId4"/>
  </p:handoutMasterIdLst>
  <p:sldIdLst>
    <p:sldId id="257" r:id="rId2"/>
    <p:sldId id="258" r:id="rId3"/>
  </p:sldIdLst>
  <p:sldSz cx="7556500" cy="10693400"/>
  <p:notesSz cx="7556500" cy="10693400"/>
  <p:defaultTextStyle>
    <a:defPPr>
      <a:defRPr kern="0"/>
    </a:def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B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3568" y="356"/>
      </p:cViewPr>
      <p:guideLst/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103" d="100"/>
          <a:sy n="103" d="100"/>
        </p:scale>
        <p:origin x="4302" y="13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649B8EB-1DB0-69CE-2684-8057A29607E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275013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s-I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BAD5DEF-7374-7E6B-1069-A7301086CDA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279900" y="0"/>
            <a:ext cx="3275013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088162-1408-4D2D-93D5-23806C31D65B}" type="datetimeFigureOut">
              <a:rPr lang="is-IS" smtClean="0"/>
              <a:t>20.06.2023</a:t>
            </a:fld>
            <a:endParaRPr lang="is-I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64FA3C5-F736-FF1F-D95B-C6924A274B2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10156825"/>
            <a:ext cx="3275013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s-I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C049F32-CEF0-DFED-C836-3D2FC49A0DC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279900" y="10156825"/>
            <a:ext cx="3275013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14C9EC-4B64-42F3-B433-3C7E62AF63FD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9502025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900" b="0" i="0">
                <a:solidFill>
                  <a:srgbClr val="004B7A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6/20/2023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6/20/2023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554112" y="3376759"/>
            <a:ext cx="4476750" cy="314960"/>
          </a:xfrm>
          <a:prstGeom prst="rect">
            <a:avLst/>
          </a:prstGeom>
        </p:spPr>
        <p:txBody>
          <a:bodyPr lIns="0" tIns="0" rIns="0" bIns="0"/>
          <a:lstStyle>
            <a:lvl1pPr>
              <a:defRPr sz="1900" b="0" i="0">
                <a:solidFill>
                  <a:srgbClr val="004B7A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6/20/2023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368" userDrawn="1">
          <p15:clr>
            <a:srgbClr val="FBAE40"/>
          </p15:clr>
        </p15:guide>
        <p15:guide id="2" pos="238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Myndi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9AD5658D-E457-9176-8A37-AD041D5DBEB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3762000" cy="2977197"/>
          </a:xfrm>
          <a:prstGeom prst="rect">
            <a:avLst/>
          </a:prstGeom>
        </p:spPr>
        <p:txBody>
          <a:bodyPr/>
          <a:lstStyle/>
          <a:p>
            <a:endParaRPr lang="is-IS"/>
          </a:p>
        </p:txBody>
      </p:sp>
      <p:sp>
        <p:nvSpPr>
          <p:cNvPr id="12" name="Picture Placeholder 9">
            <a:extLst>
              <a:ext uri="{FF2B5EF4-FFF2-40B4-BE49-F238E27FC236}">
                <a16:creationId xmlns:a16="http://schemas.microsoft.com/office/drawing/2014/main" id="{A9173E1C-0E75-D95A-39DA-0C809455B5EC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3794500" y="0"/>
            <a:ext cx="3762000" cy="2984500"/>
          </a:xfrm>
          <a:prstGeom prst="rect">
            <a:avLst/>
          </a:prstGeom>
        </p:spPr>
        <p:txBody>
          <a:bodyPr/>
          <a:lstStyle/>
          <a:p>
            <a:endParaRPr lang="is-I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949050B-0B42-C87C-E87D-2FCE92407EFC}"/>
              </a:ext>
            </a:extLst>
          </p:cNvPr>
          <p:cNvSpPr/>
          <p:nvPr userDrawn="1"/>
        </p:nvSpPr>
        <p:spPr>
          <a:xfrm>
            <a:off x="7893050" y="3175"/>
            <a:ext cx="2438400" cy="36671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82880"/>
          <a:lstStyle/>
          <a:p>
            <a:pPr fontAlgn="auto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defRPr/>
            </a:pPr>
            <a:r>
              <a:rPr lang="en-US" dirty="0">
                <a:solidFill>
                  <a:prstClr val="white"/>
                </a:solidFill>
              </a:rPr>
              <a:t>To add a picture:</a:t>
            </a:r>
          </a:p>
          <a:p>
            <a:pPr marL="228600" indent="-228600" fontAlgn="auto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1600" dirty="0">
                <a:solidFill>
                  <a:prstClr val="white"/>
                </a:solidFill>
              </a:rPr>
              <a:t>Press on the one of  the image place placeholder</a:t>
            </a:r>
          </a:p>
          <a:p>
            <a:pPr marL="228600" indent="-228600" fontAlgn="auto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1600" dirty="0">
                <a:solidFill>
                  <a:prstClr val="white"/>
                </a:solidFill>
              </a:rPr>
              <a:t>Choose a picture from your files and press Insert</a:t>
            </a:r>
          </a:p>
          <a:p>
            <a:pPr marL="228600" marR="0" lvl="0" indent="-228600" defTabSz="91440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 adjust the position of the photo go to &gt;Format and choose Crop button to adjust and hit the Crop button again to close</a:t>
            </a:r>
            <a:endParaRPr lang="en-US" sz="1600" dirty="0">
              <a:solidFill>
                <a:prstClr val="white"/>
              </a:solidFill>
            </a:endParaRPr>
          </a:p>
          <a:p>
            <a:pPr fontAlgn="auto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368" userDrawn="1">
          <p15:clr>
            <a:srgbClr val="FBAE40"/>
          </p15:clr>
        </p15:guide>
        <p15:guide id="2" pos="238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https://www.landspitali.is/library/Sameiginlegar-skrar/Gagnasafn/Um-Landspitala/Logo-LSH/LHS_Logo.png">
            <a:extLst>
              <a:ext uri="{FF2B5EF4-FFF2-40B4-BE49-F238E27FC236}">
                <a16:creationId xmlns:a16="http://schemas.microsoft.com/office/drawing/2014/main" id="{333A8A8C-BAC2-92A9-502C-E0C3154B622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7832" y="9828656"/>
            <a:ext cx="1100836" cy="6758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10"/>
          <p:cNvSpPr/>
          <p:nvPr/>
        </p:nvSpPr>
        <p:spPr>
          <a:xfrm>
            <a:off x="2507297" y="12"/>
            <a:ext cx="2545715" cy="3015615"/>
          </a:xfrm>
          <a:custGeom>
            <a:avLst/>
            <a:gdLst/>
            <a:ahLst/>
            <a:cxnLst/>
            <a:rect l="l" t="t" r="r" b="b"/>
            <a:pathLst>
              <a:path w="2545715" h="3015615">
                <a:moveTo>
                  <a:pt x="25400" y="0"/>
                </a:moveTo>
                <a:lnTo>
                  <a:pt x="0" y="0"/>
                </a:lnTo>
                <a:lnTo>
                  <a:pt x="0" y="3014992"/>
                </a:lnTo>
                <a:lnTo>
                  <a:pt x="25400" y="3014992"/>
                </a:lnTo>
                <a:lnTo>
                  <a:pt x="25400" y="0"/>
                </a:lnTo>
                <a:close/>
              </a:path>
              <a:path w="2545715" h="3015615">
                <a:moveTo>
                  <a:pt x="2545397" y="0"/>
                </a:moveTo>
                <a:lnTo>
                  <a:pt x="2519997" y="0"/>
                </a:lnTo>
                <a:lnTo>
                  <a:pt x="2519997" y="3014992"/>
                </a:lnTo>
                <a:lnTo>
                  <a:pt x="2545397" y="3014992"/>
                </a:lnTo>
                <a:lnTo>
                  <a:pt x="254539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2">
            <a:extLst>
              <a:ext uri="{FF2B5EF4-FFF2-40B4-BE49-F238E27FC236}">
                <a16:creationId xmlns:a16="http://schemas.microsoft.com/office/drawing/2014/main" id="{55A1097E-4FCA-D68F-08F4-B73D1511B2A6}"/>
              </a:ext>
            </a:extLst>
          </p:cNvPr>
          <p:cNvSpPr txBox="1"/>
          <p:nvPr/>
        </p:nvSpPr>
        <p:spPr>
          <a:xfrm>
            <a:off x="519463" y="4550562"/>
            <a:ext cx="6423459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is-IS" dirty="0">
                <a:solidFill>
                  <a:srgbClr val="004B7A"/>
                </a:solidFill>
                <a:latin typeface="Formata Condensed"/>
                <a:cs typeface="Formata Condensed"/>
              </a:rPr>
              <a:t>UNDIRFYRIRSÖGN KEMUR HÉR, MIÐJUSETT OG STÆRÐ FER EFTIR PLÁSSI</a:t>
            </a:r>
            <a:endParaRPr dirty="0">
              <a:latin typeface="Formata Condensed"/>
              <a:cs typeface="Formata Condensed"/>
            </a:endParaRPr>
          </a:p>
        </p:txBody>
      </p:sp>
      <p:sp>
        <p:nvSpPr>
          <p:cNvPr id="44" name="object 3">
            <a:extLst>
              <a:ext uri="{FF2B5EF4-FFF2-40B4-BE49-F238E27FC236}">
                <a16:creationId xmlns:a16="http://schemas.microsoft.com/office/drawing/2014/main" id="{F9DF72BD-B912-6264-64CF-EBAB53636983}"/>
              </a:ext>
            </a:extLst>
          </p:cNvPr>
          <p:cNvSpPr txBox="1"/>
          <p:nvPr/>
        </p:nvSpPr>
        <p:spPr>
          <a:xfrm>
            <a:off x="588759" y="4958702"/>
            <a:ext cx="6386195" cy="291104"/>
          </a:xfrm>
          <a:prstGeom prst="rect">
            <a:avLst/>
          </a:prstGeom>
          <a:solidFill>
            <a:srgbClr val="004B7A"/>
          </a:solidFill>
        </p:spPr>
        <p:txBody>
          <a:bodyPr vert="horz" wrap="square" lIns="0" tIns="29209" rIns="0" bIns="0" rtlCol="0">
            <a:spAutoFit/>
          </a:bodyPr>
          <a:lstStyle/>
          <a:p>
            <a:pPr marL="179070">
              <a:lnSpc>
                <a:spcPct val="100000"/>
              </a:lnSpc>
              <a:spcBef>
                <a:spcPts val="229"/>
              </a:spcBef>
              <a:tabLst>
                <a:tab pos="3406775" algn="l"/>
                <a:tab pos="3627754" algn="l"/>
                <a:tab pos="5074285" algn="l"/>
                <a:tab pos="5295265" algn="l"/>
              </a:tabLst>
            </a:pPr>
            <a:r>
              <a:rPr sz="1700" b="1" dirty="0">
                <a:solidFill>
                  <a:srgbClr val="FFFFFF"/>
                </a:solidFill>
                <a:latin typeface="Formata Condensed"/>
                <a:cs typeface="Formata Condensed"/>
              </a:rPr>
              <a:t>Miðvikudaginn</a:t>
            </a:r>
            <a:r>
              <a:rPr sz="1700" b="1" spc="100" dirty="0">
                <a:solidFill>
                  <a:srgbClr val="FFFFFF"/>
                </a:solidFill>
                <a:latin typeface="Formata Condensed"/>
                <a:cs typeface="Formata Condensed"/>
              </a:rPr>
              <a:t> </a:t>
            </a:r>
            <a:r>
              <a:rPr sz="1700" b="1" dirty="0">
                <a:solidFill>
                  <a:srgbClr val="FFFFFF"/>
                </a:solidFill>
                <a:latin typeface="Formata Condensed"/>
                <a:cs typeface="Formata Condensed"/>
              </a:rPr>
              <a:t>14.</a:t>
            </a:r>
            <a:r>
              <a:rPr sz="1700" b="1" spc="105" dirty="0">
                <a:solidFill>
                  <a:srgbClr val="FFFFFF"/>
                </a:solidFill>
                <a:latin typeface="Formata Condensed"/>
                <a:cs typeface="Formata Condensed"/>
              </a:rPr>
              <a:t> </a:t>
            </a:r>
            <a:r>
              <a:rPr sz="1700" b="1" dirty="0" err="1">
                <a:solidFill>
                  <a:srgbClr val="FFFFFF"/>
                </a:solidFill>
                <a:latin typeface="Formata Condensed"/>
                <a:cs typeface="Formata Condensed"/>
              </a:rPr>
              <a:t>september</a:t>
            </a:r>
            <a:r>
              <a:rPr sz="1700" b="1" spc="105" dirty="0">
                <a:solidFill>
                  <a:srgbClr val="FFFFFF"/>
                </a:solidFill>
                <a:latin typeface="Formata Condensed"/>
                <a:cs typeface="Formata Condensed"/>
              </a:rPr>
              <a:t> </a:t>
            </a:r>
            <a:r>
              <a:rPr sz="1700" b="1" spc="-20" dirty="0">
                <a:solidFill>
                  <a:srgbClr val="FFFFFF"/>
                </a:solidFill>
                <a:latin typeface="Formata Condensed"/>
                <a:cs typeface="Formata Condensed"/>
              </a:rPr>
              <a:t>202</a:t>
            </a:r>
            <a:r>
              <a:rPr lang="is-IS" sz="1700" b="1" spc="-20" dirty="0">
                <a:solidFill>
                  <a:srgbClr val="FFFFFF"/>
                </a:solidFill>
                <a:latin typeface="Formata Condensed"/>
                <a:cs typeface="Formata Condensed"/>
              </a:rPr>
              <a:t>3</a:t>
            </a:r>
            <a:r>
              <a:rPr sz="1700" b="1" dirty="0">
                <a:solidFill>
                  <a:srgbClr val="FFFFFF"/>
                </a:solidFill>
                <a:latin typeface="Formata Condensed"/>
                <a:cs typeface="Formata Condensed"/>
              </a:rPr>
              <a:t>	</a:t>
            </a:r>
            <a:r>
              <a:rPr sz="1700" b="1" spc="-50" dirty="0">
                <a:solidFill>
                  <a:srgbClr val="FFFFFF"/>
                </a:solidFill>
                <a:latin typeface="Formata Condensed"/>
                <a:cs typeface="Formata Condensed"/>
              </a:rPr>
              <a:t>|</a:t>
            </a:r>
            <a:r>
              <a:rPr sz="1700" b="1" dirty="0">
                <a:solidFill>
                  <a:srgbClr val="FFFFFF"/>
                </a:solidFill>
                <a:latin typeface="Formata Condensed"/>
                <a:cs typeface="Formata Condensed"/>
              </a:rPr>
              <a:t>	kl:</a:t>
            </a:r>
            <a:r>
              <a:rPr sz="1700" b="1" spc="80" dirty="0">
                <a:solidFill>
                  <a:srgbClr val="FFFFFF"/>
                </a:solidFill>
                <a:latin typeface="Formata Condensed"/>
                <a:cs typeface="Formata Condensed"/>
              </a:rPr>
              <a:t> </a:t>
            </a:r>
            <a:r>
              <a:rPr sz="1700" b="1" spc="-10" dirty="0">
                <a:solidFill>
                  <a:srgbClr val="FFFFFF"/>
                </a:solidFill>
                <a:latin typeface="Formata Condensed"/>
                <a:cs typeface="Formata Condensed"/>
              </a:rPr>
              <a:t>13:00-</a:t>
            </a:r>
            <a:r>
              <a:rPr sz="1700" b="1" spc="-20" dirty="0">
                <a:solidFill>
                  <a:srgbClr val="FFFFFF"/>
                </a:solidFill>
                <a:latin typeface="Formata Condensed"/>
                <a:cs typeface="Formata Condensed"/>
              </a:rPr>
              <a:t>16:00</a:t>
            </a:r>
            <a:r>
              <a:rPr sz="1700" b="1" dirty="0">
                <a:solidFill>
                  <a:srgbClr val="FFFFFF"/>
                </a:solidFill>
                <a:latin typeface="Formata Condensed"/>
                <a:cs typeface="Formata Condensed"/>
              </a:rPr>
              <a:t>	</a:t>
            </a:r>
            <a:r>
              <a:rPr sz="1700" b="1" spc="-50" dirty="0">
                <a:solidFill>
                  <a:srgbClr val="FFFFFF"/>
                </a:solidFill>
                <a:latin typeface="Formata Condensed"/>
                <a:cs typeface="Formata Condensed"/>
              </a:rPr>
              <a:t>|</a:t>
            </a:r>
            <a:r>
              <a:rPr sz="1700" b="1" dirty="0">
                <a:solidFill>
                  <a:srgbClr val="FFFFFF"/>
                </a:solidFill>
                <a:latin typeface="Formata Condensed"/>
                <a:cs typeface="Formata Condensed"/>
              </a:rPr>
              <a:t>	</a:t>
            </a:r>
            <a:r>
              <a:rPr sz="1700" b="1" spc="-10" dirty="0">
                <a:solidFill>
                  <a:srgbClr val="FFFFFF"/>
                </a:solidFill>
                <a:latin typeface="Formata Condensed"/>
                <a:cs typeface="Formata Condensed"/>
              </a:rPr>
              <a:t>Hringsalur</a:t>
            </a:r>
            <a:endParaRPr sz="1700" dirty="0">
              <a:latin typeface="Formata Condensed"/>
              <a:cs typeface="Formata Condensed"/>
            </a:endParaRPr>
          </a:p>
        </p:txBody>
      </p:sp>
      <p:sp>
        <p:nvSpPr>
          <p:cNvPr id="45" name="object 4">
            <a:extLst>
              <a:ext uri="{FF2B5EF4-FFF2-40B4-BE49-F238E27FC236}">
                <a16:creationId xmlns:a16="http://schemas.microsoft.com/office/drawing/2014/main" id="{8555E16A-E5C9-0388-10AF-7C28229B24C6}"/>
              </a:ext>
            </a:extLst>
          </p:cNvPr>
          <p:cNvSpPr txBox="1"/>
          <p:nvPr/>
        </p:nvSpPr>
        <p:spPr>
          <a:xfrm>
            <a:off x="576060" y="5500381"/>
            <a:ext cx="6388100" cy="4016292"/>
          </a:xfrm>
          <a:prstGeom prst="rect">
            <a:avLst/>
          </a:prstGeom>
        </p:spPr>
        <p:txBody>
          <a:bodyPr vert="horz" wrap="square" lIns="0" tIns="298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35"/>
              </a:spcBef>
            </a:pPr>
            <a:r>
              <a:rPr sz="1400" b="1" spc="-10" dirty="0">
                <a:solidFill>
                  <a:srgbClr val="004B7A"/>
                </a:solidFill>
                <a:latin typeface="Formata Condensed"/>
                <a:cs typeface="Formata Condensed"/>
              </a:rPr>
              <a:t>Fyrirlesarar</a:t>
            </a:r>
            <a:endParaRPr sz="1400" dirty="0">
              <a:latin typeface="Formata Condensed"/>
              <a:cs typeface="Formata Condensed"/>
            </a:endParaRPr>
          </a:p>
          <a:p>
            <a:pPr marL="330835" marR="5080" indent="-217170">
              <a:lnSpc>
                <a:spcPts val="1500"/>
              </a:lnSpc>
              <a:spcBef>
                <a:spcPts val="345"/>
              </a:spcBef>
              <a:buFont typeface="Formata LightCondensed"/>
              <a:buChar char="•"/>
              <a:tabLst>
                <a:tab pos="330835" algn="l"/>
                <a:tab pos="331470" algn="l"/>
              </a:tabLst>
            </a:pPr>
            <a:r>
              <a:rPr lang="is-IS" sz="1400" dirty="0">
                <a:solidFill>
                  <a:srgbClr val="231F20"/>
                </a:solidFill>
                <a:latin typeface="Formata Condensed"/>
                <a:cs typeface="Formata LightCondensed"/>
              </a:rPr>
              <a:t>Nafn fyrirlesara í Formata condesed</a:t>
            </a:r>
            <a:r>
              <a:rPr sz="1400" dirty="0">
                <a:solidFill>
                  <a:srgbClr val="231F20"/>
                </a:solidFill>
                <a:latin typeface="Formata LightCondensed"/>
                <a:cs typeface="Formata LightCondensed"/>
              </a:rPr>
              <a:t>,</a:t>
            </a:r>
            <a:r>
              <a:rPr sz="1400" spc="100" dirty="0">
                <a:solidFill>
                  <a:srgbClr val="231F20"/>
                </a:solidFill>
                <a:latin typeface="Formata LightCondensed"/>
                <a:cs typeface="Formata LightCondensed"/>
              </a:rPr>
              <a:t> </a:t>
            </a:r>
            <a:r>
              <a:rPr lang="is-IS" sz="1400" spc="100" dirty="0">
                <a:solidFill>
                  <a:srgbClr val="231F20"/>
                </a:solidFill>
                <a:latin typeface="Formata LightCondensed"/>
                <a:cs typeface="Formata LightCondensed"/>
              </a:rPr>
              <a:t>meginmál Formata LightCondensed</a:t>
            </a:r>
            <a:r>
              <a:rPr lang="is-IS" sz="1400" spc="-10" dirty="0">
                <a:solidFill>
                  <a:srgbClr val="231F20"/>
                </a:solidFill>
                <a:latin typeface="Formata LightCondensed"/>
                <a:cs typeface="Formata LightCondensed"/>
              </a:rPr>
              <a:t>. Lorem ipsum dolor sit amet, consectetur adipiscing elit. Duis consectetur bibendum sapien ut rhoncus. Curabitur semper sit amet risus eget aliquam.</a:t>
            </a:r>
            <a:endParaRPr sz="1400" dirty="0">
              <a:latin typeface="Formata LightCondensed"/>
              <a:cs typeface="Formata LightCondensed"/>
            </a:endParaRPr>
          </a:p>
          <a:p>
            <a:pPr marL="330835" indent="-217804">
              <a:lnSpc>
                <a:spcPts val="1590"/>
              </a:lnSpc>
              <a:spcBef>
                <a:spcPts val="790"/>
              </a:spcBef>
              <a:buFont typeface="Formata LightCondensed"/>
              <a:buChar char="•"/>
              <a:tabLst>
                <a:tab pos="330835" algn="l"/>
                <a:tab pos="331470" algn="l"/>
              </a:tabLst>
            </a:pPr>
            <a:r>
              <a:rPr lang="is-IS" sz="1400" spc="-10" dirty="0">
                <a:solidFill>
                  <a:srgbClr val="231F20"/>
                </a:solidFill>
                <a:latin typeface="Formata Condensed" panose="020B0506000000000000" pitchFamily="34" charset="0"/>
                <a:cs typeface="Formata LightCondensed"/>
              </a:rPr>
              <a:t>Lorem ipsum </a:t>
            </a:r>
            <a:r>
              <a:rPr lang="is-IS" sz="1400" spc="-10" dirty="0">
                <a:solidFill>
                  <a:srgbClr val="231F20"/>
                </a:solidFill>
                <a:latin typeface="Formata LightCondensed"/>
                <a:cs typeface="Formata LightCondensed"/>
              </a:rPr>
              <a:t>dolor sit amet, consectetur adipiscing elit. Duis consectetur bibendum sapien ut rhoncus. Curabitur semper sit amet risus eget aliquam.</a:t>
            </a:r>
            <a:endParaRPr lang="is-IS" sz="1400" dirty="0">
              <a:latin typeface="Formata LightCondensed"/>
              <a:cs typeface="Formata LightCondensed"/>
            </a:endParaRPr>
          </a:p>
          <a:p>
            <a:pPr marL="330835" indent="-217804">
              <a:lnSpc>
                <a:spcPts val="1590"/>
              </a:lnSpc>
              <a:spcBef>
                <a:spcPts val="790"/>
              </a:spcBef>
              <a:buFont typeface="Formata LightCondensed"/>
              <a:buChar char="•"/>
              <a:tabLst>
                <a:tab pos="330835" algn="l"/>
                <a:tab pos="331470" algn="l"/>
              </a:tabLst>
            </a:pPr>
            <a:r>
              <a:rPr lang="is-IS" sz="1400" spc="-10" dirty="0">
                <a:solidFill>
                  <a:srgbClr val="231F20"/>
                </a:solidFill>
                <a:latin typeface="Formata Condensed" panose="020B0506000000000000" pitchFamily="34" charset="0"/>
                <a:cs typeface="Formata LightCondensed"/>
              </a:rPr>
              <a:t>Lorem ipsum </a:t>
            </a:r>
            <a:r>
              <a:rPr lang="is-IS" sz="1400" spc="-10" dirty="0">
                <a:solidFill>
                  <a:srgbClr val="231F20"/>
                </a:solidFill>
                <a:latin typeface="Formata LightCondensed"/>
                <a:cs typeface="Formata LightCondensed"/>
              </a:rPr>
              <a:t>dolor sit amet, consectetur adipiscing elit. Duis consectetur bibendum sapien ut rhoncus. Curabitur semper sit amet risus eget aliquam</a:t>
            </a:r>
            <a:r>
              <a:rPr sz="1400" spc="-10" dirty="0">
                <a:solidFill>
                  <a:srgbClr val="231F20"/>
                </a:solidFill>
                <a:latin typeface="Formata LightCondensed"/>
                <a:cs typeface="Formata LightCondensed"/>
              </a:rPr>
              <a:t>.</a:t>
            </a:r>
            <a:endParaRPr sz="1400" dirty="0">
              <a:latin typeface="Formata LightCondensed"/>
              <a:cs typeface="Formata LightCondensed"/>
            </a:endParaRPr>
          </a:p>
          <a:p>
            <a:pPr marL="330835" indent="-217804">
              <a:lnSpc>
                <a:spcPts val="1590"/>
              </a:lnSpc>
              <a:spcBef>
                <a:spcPts val="790"/>
              </a:spcBef>
              <a:buFont typeface="Formata LightCondensed"/>
              <a:buChar char="•"/>
              <a:tabLst>
                <a:tab pos="330835" algn="l"/>
                <a:tab pos="331470" algn="l"/>
              </a:tabLst>
            </a:pPr>
            <a:r>
              <a:rPr lang="is-IS" sz="1400" spc="-10" dirty="0">
                <a:solidFill>
                  <a:srgbClr val="231F20"/>
                </a:solidFill>
                <a:latin typeface="Formata Condensed" panose="020B0506000000000000" pitchFamily="34" charset="0"/>
                <a:cs typeface="Formata LightCondensed"/>
              </a:rPr>
              <a:t>Lorem ipsum </a:t>
            </a:r>
            <a:r>
              <a:rPr lang="is-IS" sz="1400" spc="-10" dirty="0">
                <a:solidFill>
                  <a:srgbClr val="231F20"/>
                </a:solidFill>
                <a:latin typeface="Formata LightCondensed"/>
                <a:cs typeface="Formata LightCondensed"/>
              </a:rPr>
              <a:t>dolor sit amet, consectetur adipiscing elit. Duis consectetur bibendum sapien ut rhoncus. Curabitur semper sit amet risus eget aliquam.</a:t>
            </a:r>
            <a:endParaRPr lang="is-IS" sz="1400" dirty="0">
              <a:latin typeface="Formata LightCondensed"/>
              <a:cs typeface="Formata LightCondensed"/>
            </a:endParaRPr>
          </a:p>
          <a:p>
            <a:pPr marL="113665" marR="5080">
              <a:lnSpc>
                <a:spcPts val="1500"/>
              </a:lnSpc>
              <a:spcBef>
                <a:spcPts val="345"/>
              </a:spcBef>
              <a:tabLst>
                <a:tab pos="330835" algn="l"/>
                <a:tab pos="331470" algn="l"/>
              </a:tabLst>
            </a:pPr>
            <a:endParaRPr lang="is-IS" sz="1400" dirty="0">
              <a:solidFill>
                <a:srgbClr val="231F20"/>
              </a:solidFill>
              <a:latin typeface="Formata LightCondensed"/>
              <a:cs typeface="Formata LightCondensed"/>
            </a:endParaRPr>
          </a:p>
          <a:p>
            <a:pPr marL="113665" marR="5080">
              <a:lnSpc>
                <a:spcPts val="1500"/>
              </a:lnSpc>
              <a:spcBef>
                <a:spcPts val="345"/>
              </a:spcBef>
              <a:tabLst>
                <a:tab pos="330835" algn="l"/>
                <a:tab pos="331470" algn="l"/>
              </a:tabLst>
            </a:pPr>
            <a:r>
              <a:rPr lang="is-IS" sz="1400" spc="-10" dirty="0">
                <a:solidFill>
                  <a:srgbClr val="231F20"/>
                </a:solidFill>
                <a:latin typeface="Formata LightCondensed"/>
                <a:cs typeface="Formata LightCondensed"/>
              </a:rPr>
              <a:t>Lorem ipsum dolor sit amet, consectetur adipiscing elit. Duis consectetur bibendum sapien ut rhoncus. Curabitur semper sit amet risus eget aliquam.</a:t>
            </a:r>
          </a:p>
          <a:p>
            <a:pPr marL="113665" marR="5080">
              <a:lnSpc>
                <a:spcPts val="1500"/>
              </a:lnSpc>
              <a:spcBef>
                <a:spcPts val="345"/>
              </a:spcBef>
              <a:tabLst>
                <a:tab pos="330835" algn="l"/>
                <a:tab pos="331470" algn="l"/>
              </a:tabLst>
            </a:pPr>
            <a:endParaRPr lang="is-IS" sz="1400" dirty="0">
              <a:latin typeface="Formata LightCondensed"/>
              <a:cs typeface="Formata LightCondensed"/>
            </a:endParaRPr>
          </a:p>
          <a:p>
            <a:pPr marL="2099310" marR="1729105" indent="-339090">
              <a:lnSpc>
                <a:spcPts val="3020"/>
              </a:lnSpc>
              <a:spcBef>
                <a:spcPts val="85"/>
              </a:spcBef>
            </a:pPr>
            <a:r>
              <a:rPr sz="1400" dirty="0" err="1">
                <a:solidFill>
                  <a:srgbClr val="231F20"/>
                </a:solidFill>
                <a:latin typeface="Formata Condensed"/>
                <a:cs typeface="Formata Condensed"/>
              </a:rPr>
              <a:t>Boðið</a:t>
            </a:r>
            <a:r>
              <a:rPr sz="1400" spc="30" dirty="0">
                <a:solidFill>
                  <a:srgbClr val="231F20"/>
                </a:solidFill>
                <a:latin typeface="Formata Condensed"/>
                <a:cs typeface="Formata Condensed"/>
              </a:rPr>
              <a:t> </a:t>
            </a:r>
            <a:r>
              <a:rPr sz="1400" dirty="0">
                <a:solidFill>
                  <a:srgbClr val="231F20"/>
                </a:solidFill>
                <a:latin typeface="Formata Condensed"/>
                <a:cs typeface="Formata Condensed"/>
              </a:rPr>
              <a:t>verður</a:t>
            </a:r>
            <a:r>
              <a:rPr sz="1400" spc="30" dirty="0">
                <a:solidFill>
                  <a:srgbClr val="231F20"/>
                </a:solidFill>
                <a:latin typeface="Formata Condensed"/>
                <a:cs typeface="Formata Condensed"/>
              </a:rPr>
              <a:t> </a:t>
            </a:r>
            <a:r>
              <a:rPr sz="1400" dirty="0">
                <a:solidFill>
                  <a:srgbClr val="231F20"/>
                </a:solidFill>
                <a:latin typeface="Formata Condensed"/>
                <a:cs typeface="Formata Condensed"/>
              </a:rPr>
              <a:t>uppá</a:t>
            </a:r>
            <a:r>
              <a:rPr sz="1400" spc="30" dirty="0">
                <a:solidFill>
                  <a:srgbClr val="231F20"/>
                </a:solidFill>
                <a:latin typeface="Formata Condensed"/>
                <a:cs typeface="Formata Condensed"/>
              </a:rPr>
              <a:t> </a:t>
            </a:r>
            <a:r>
              <a:rPr sz="1400" dirty="0">
                <a:solidFill>
                  <a:srgbClr val="231F20"/>
                </a:solidFill>
                <a:latin typeface="Formata Condensed"/>
                <a:cs typeface="Formata Condensed"/>
              </a:rPr>
              <a:t>léttar</a:t>
            </a:r>
            <a:r>
              <a:rPr sz="1400" spc="35" dirty="0">
                <a:solidFill>
                  <a:srgbClr val="231F20"/>
                </a:solidFill>
                <a:latin typeface="Formata Condensed"/>
                <a:cs typeface="Formata Condensed"/>
              </a:rPr>
              <a:t> </a:t>
            </a:r>
            <a:r>
              <a:rPr sz="1400" dirty="0">
                <a:solidFill>
                  <a:srgbClr val="231F20"/>
                </a:solidFill>
                <a:latin typeface="Formata Condensed"/>
                <a:cs typeface="Formata Condensed"/>
              </a:rPr>
              <a:t>veitingar</a:t>
            </a:r>
            <a:r>
              <a:rPr sz="1400" spc="30" dirty="0">
                <a:solidFill>
                  <a:srgbClr val="231F20"/>
                </a:solidFill>
                <a:latin typeface="Formata Condensed"/>
                <a:cs typeface="Formata Condensed"/>
              </a:rPr>
              <a:t> </a:t>
            </a:r>
            <a:r>
              <a:rPr sz="1400" dirty="0">
                <a:solidFill>
                  <a:srgbClr val="231F20"/>
                </a:solidFill>
                <a:latin typeface="Formata Condensed"/>
                <a:cs typeface="Formata Condensed"/>
              </a:rPr>
              <a:t>í</a:t>
            </a:r>
            <a:r>
              <a:rPr sz="1400" spc="30" dirty="0">
                <a:solidFill>
                  <a:srgbClr val="231F20"/>
                </a:solidFill>
                <a:latin typeface="Formata Condensed"/>
                <a:cs typeface="Formata Condensed"/>
              </a:rPr>
              <a:t> </a:t>
            </a:r>
            <a:r>
              <a:rPr sz="1400" spc="-10" dirty="0">
                <a:solidFill>
                  <a:srgbClr val="231F20"/>
                </a:solidFill>
                <a:latin typeface="Formata Condensed"/>
                <a:cs typeface="Formata Condensed"/>
              </a:rPr>
              <a:t>kaffihléi </a:t>
            </a:r>
            <a:r>
              <a:rPr sz="1400" dirty="0">
                <a:solidFill>
                  <a:srgbClr val="231F20"/>
                </a:solidFill>
                <a:latin typeface="Formata Condensed"/>
                <a:cs typeface="Formata Condensed"/>
              </a:rPr>
              <a:t>Vonumst</a:t>
            </a:r>
            <a:r>
              <a:rPr sz="1400" spc="15" dirty="0">
                <a:solidFill>
                  <a:srgbClr val="231F20"/>
                </a:solidFill>
                <a:latin typeface="Formata Condensed"/>
                <a:cs typeface="Formata Condensed"/>
              </a:rPr>
              <a:t> </a:t>
            </a:r>
            <a:r>
              <a:rPr sz="1400" dirty="0">
                <a:solidFill>
                  <a:srgbClr val="231F20"/>
                </a:solidFill>
                <a:latin typeface="Formata Condensed"/>
                <a:cs typeface="Formata Condensed"/>
              </a:rPr>
              <a:t>til</a:t>
            </a:r>
            <a:r>
              <a:rPr sz="1400" spc="15" dirty="0">
                <a:solidFill>
                  <a:srgbClr val="231F20"/>
                </a:solidFill>
                <a:latin typeface="Formata Condensed"/>
                <a:cs typeface="Formata Condensed"/>
              </a:rPr>
              <a:t> </a:t>
            </a:r>
            <a:r>
              <a:rPr sz="1400" dirty="0">
                <a:solidFill>
                  <a:srgbClr val="231F20"/>
                </a:solidFill>
                <a:latin typeface="Formata Condensed"/>
                <a:cs typeface="Formata Condensed"/>
              </a:rPr>
              <a:t>að</a:t>
            </a:r>
            <a:r>
              <a:rPr sz="1400" spc="20" dirty="0">
                <a:solidFill>
                  <a:srgbClr val="231F20"/>
                </a:solidFill>
                <a:latin typeface="Formata Condensed"/>
                <a:cs typeface="Formata Condensed"/>
              </a:rPr>
              <a:t> </a:t>
            </a:r>
            <a:r>
              <a:rPr sz="1400" dirty="0">
                <a:solidFill>
                  <a:srgbClr val="231F20"/>
                </a:solidFill>
                <a:latin typeface="Formata Condensed"/>
                <a:cs typeface="Formata Condensed"/>
              </a:rPr>
              <a:t>sjá</a:t>
            </a:r>
            <a:r>
              <a:rPr sz="1400" spc="15" dirty="0">
                <a:solidFill>
                  <a:srgbClr val="231F20"/>
                </a:solidFill>
                <a:latin typeface="Formata Condensed"/>
                <a:cs typeface="Formata Condensed"/>
              </a:rPr>
              <a:t> </a:t>
            </a:r>
            <a:r>
              <a:rPr sz="1400" dirty="0">
                <a:solidFill>
                  <a:srgbClr val="231F20"/>
                </a:solidFill>
                <a:latin typeface="Formata Condensed"/>
                <a:cs typeface="Formata Condensed"/>
              </a:rPr>
              <a:t>ykkur</a:t>
            </a:r>
            <a:r>
              <a:rPr sz="1400" spc="15" dirty="0">
                <a:solidFill>
                  <a:srgbClr val="231F20"/>
                </a:solidFill>
                <a:latin typeface="Formata Condensed"/>
                <a:cs typeface="Formata Condensed"/>
              </a:rPr>
              <a:t> </a:t>
            </a:r>
            <a:r>
              <a:rPr sz="1400" dirty="0">
                <a:solidFill>
                  <a:srgbClr val="231F20"/>
                </a:solidFill>
                <a:latin typeface="Formata Condensed"/>
                <a:cs typeface="Formata Condensed"/>
              </a:rPr>
              <a:t>sem</a:t>
            </a:r>
            <a:r>
              <a:rPr sz="1400" spc="20" dirty="0">
                <a:solidFill>
                  <a:srgbClr val="231F20"/>
                </a:solidFill>
                <a:latin typeface="Formata Condensed"/>
                <a:cs typeface="Formata Condensed"/>
              </a:rPr>
              <a:t> </a:t>
            </a:r>
            <a:r>
              <a:rPr sz="1400" spc="-10" dirty="0">
                <a:solidFill>
                  <a:srgbClr val="231F20"/>
                </a:solidFill>
                <a:latin typeface="Formata Condensed"/>
                <a:cs typeface="Formata Condensed"/>
              </a:rPr>
              <a:t>flest</a:t>
            </a:r>
            <a:endParaRPr sz="1400" dirty="0">
              <a:latin typeface="Formata Condensed"/>
              <a:cs typeface="Formata Condensed"/>
            </a:endParaRPr>
          </a:p>
        </p:txBody>
      </p:sp>
      <p:sp>
        <p:nvSpPr>
          <p:cNvPr id="46" name="object 5">
            <a:extLst>
              <a:ext uri="{FF2B5EF4-FFF2-40B4-BE49-F238E27FC236}">
                <a16:creationId xmlns:a16="http://schemas.microsoft.com/office/drawing/2014/main" id="{F4B07FF2-4ACC-D6BC-A637-79377C3A1B0E}"/>
              </a:ext>
            </a:extLst>
          </p:cNvPr>
          <p:cNvSpPr/>
          <p:nvPr/>
        </p:nvSpPr>
        <p:spPr>
          <a:xfrm>
            <a:off x="576060" y="3609175"/>
            <a:ext cx="6386195" cy="0"/>
          </a:xfrm>
          <a:custGeom>
            <a:avLst/>
            <a:gdLst/>
            <a:ahLst/>
            <a:cxnLst/>
            <a:rect l="l" t="t" r="r" b="b"/>
            <a:pathLst>
              <a:path w="6386195">
                <a:moveTo>
                  <a:pt x="0" y="0"/>
                </a:moveTo>
                <a:lnTo>
                  <a:pt x="6385826" y="0"/>
                </a:lnTo>
              </a:path>
            </a:pathLst>
          </a:custGeom>
          <a:ln w="24688">
            <a:solidFill>
              <a:srgbClr val="004B7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6">
            <a:extLst>
              <a:ext uri="{FF2B5EF4-FFF2-40B4-BE49-F238E27FC236}">
                <a16:creationId xmlns:a16="http://schemas.microsoft.com/office/drawing/2014/main" id="{91587273-47F7-165A-FA15-055CA2994FAB}"/>
              </a:ext>
            </a:extLst>
          </p:cNvPr>
          <p:cNvSpPr txBox="1"/>
          <p:nvPr/>
        </p:nvSpPr>
        <p:spPr>
          <a:xfrm>
            <a:off x="519464" y="3609175"/>
            <a:ext cx="6455490" cy="10515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is-IS" sz="6700" b="1" spc="270" dirty="0">
                <a:solidFill>
                  <a:srgbClr val="004B7A"/>
                </a:solidFill>
                <a:latin typeface="Formata Condensed"/>
                <a:cs typeface="Formata Condensed"/>
              </a:rPr>
              <a:t>AÐALFYRIRSÖGN</a:t>
            </a:r>
            <a:endParaRPr sz="6700" dirty="0">
              <a:latin typeface="Formata Condensed"/>
              <a:cs typeface="Formata Condensed"/>
            </a:endParaRPr>
          </a:p>
        </p:txBody>
      </p:sp>
      <p:sp>
        <p:nvSpPr>
          <p:cNvPr id="48" name="object 11">
            <a:extLst>
              <a:ext uri="{FF2B5EF4-FFF2-40B4-BE49-F238E27FC236}">
                <a16:creationId xmlns:a16="http://schemas.microsoft.com/office/drawing/2014/main" id="{0E5B2451-BBA8-62E5-CE06-45785AD8A459}"/>
              </a:ext>
            </a:extLst>
          </p:cNvPr>
          <p:cNvSpPr txBox="1">
            <a:spLocks/>
          </p:cNvSpPr>
          <p:nvPr/>
        </p:nvSpPr>
        <p:spPr>
          <a:xfrm>
            <a:off x="600742" y="3289300"/>
            <a:ext cx="6386194" cy="3052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pPr marL="12700" algn="ctr">
              <a:spcBef>
                <a:spcPts val="100"/>
              </a:spcBef>
            </a:pPr>
            <a:r>
              <a:rPr lang="pt-BR" sz="1900" dirty="0">
                <a:solidFill>
                  <a:srgbClr val="004B7A"/>
                </a:solidFill>
                <a:latin typeface="Formata Condensed" panose="020B0506000000000000" pitchFamily="34" charset="0"/>
              </a:rPr>
              <a:t>MÁLÞING EÐA FYRIRLESTUR</a:t>
            </a:r>
            <a:r>
              <a:rPr lang="pt-BR" sz="1900" spc="165" dirty="0">
                <a:solidFill>
                  <a:srgbClr val="004B7A"/>
                </a:solidFill>
                <a:latin typeface="Formata Condensed" panose="020B0506000000000000" pitchFamily="34" charset="0"/>
              </a:rPr>
              <a:t> </a:t>
            </a:r>
            <a:r>
              <a:rPr lang="pt-BR" sz="1900" dirty="0">
                <a:solidFill>
                  <a:srgbClr val="004B7A"/>
                </a:solidFill>
                <a:latin typeface="Formata Condensed" panose="020B0506000000000000" pitchFamily="34" charset="0"/>
              </a:rPr>
              <a:t>Á</a:t>
            </a:r>
            <a:r>
              <a:rPr lang="pt-BR" sz="1900" spc="175" dirty="0">
                <a:solidFill>
                  <a:srgbClr val="004B7A"/>
                </a:solidFill>
                <a:latin typeface="Formata Condensed" panose="020B0506000000000000" pitchFamily="34" charset="0"/>
              </a:rPr>
              <a:t> </a:t>
            </a:r>
            <a:r>
              <a:rPr lang="pt-BR" sz="1900" spc="45" dirty="0">
                <a:solidFill>
                  <a:srgbClr val="004B7A"/>
                </a:solidFill>
                <a:latin typeface="Formata Condensed" panose="020B0506000000000000" pitchFamily="34" charset="0"/>
              </a:rPr>
              <a:t>VEGUM</a:t>
            </a:r>
            <a:r>
              <a:rPr lang="pt-BR" sz="1900" spc="175" dirty="0">
                <a:solidFill>
                  <a:srgbClr val="004B7A"/>
                </a:solidFill>
                <a:latin typeface="Formata Condensed" panose="020B0506000000000000" pitchFamily="34" charset="0"/>
              </a:rPr>
              <a:t> </a:t>
            </a:r>
            <a:r>
              <a:rPr lang="pt-BR" sz="1900" dirty="0">
                <a:solidFill>
                  <a:srgbClr val="004B7A"/>
                </a:solidFill>
                <a:latin typeface="Formata Condensed" panose="020B0506000000000000" pitchFamily="34" charset="0"/>
              </a:rPr>
              <a:t>HVERS HÉR</a:t>
            </a:r>
            <a:endParaRPr lang="pt-BR" sz="1900" spc="-10" dirty="0">
              <a:solidFill>
                <a:srgbClr val="004B7A"/>
              </a:solidFill>
              <a:latin typeface="Formata Condensed" panose="020B0506000000000000" pitchFamily="34" charset="0"/>
            </a:endParaRPr>
          </a:p>
        </p:txBody>
      </p:sp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CD6707BD-76BC-D16F-AB0E-C7242F03337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DD7382E-EB4A-60C6-F095-C1313653A976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</p:spTree>
    <p:extLst>
      <p:ext uri="{BB962C8B-B14F-4D97-AF65-F5344CB8AC3E}">
        <p14:creationId xmlns:p14="http://schemas.microsoft.com/office/powerpoint/2010/main" val="19484518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10"/>
          <p:cNvSpPr/>
          <p:nvPr/>
        </p:nvSpPr>
        <p:spPr>
          <a:xfrm>
            <a:off x="2507297" y="12"/>
            <a:ext cx="2545715" cy="3015615"/>
          </a:xfrm>
          <a:custGeom>
            <a:avLst/>
            <a:gdLst/>
            <a:ahLst/>
            <a:cxnLst/>
            <a:rect l="l" t="t" r="r" b="b"/>
            <a:pathLst>
              <a:path w="2545715" h="3015615">
                <a:moveTo>
                  <a:pt x="25400" y="0"/>
                </a:moveTo>
                <a:lnTo>
                  <a:pt x="0" y="0"/>
                </a:lnTo>
                <a:lnTo>
                  <a:pt x="0" y="3014992"/>
                </a:lnTo>
                <a:lnTo>
                  <a:pt x="25400" y="3014992"/>
                </a:lnTo>
                <a:lnTo>
                  <a:pt x="25400" y="0"/>
                </a:lnTo>
                <a:close/>
              </a:path>
              <a:path w="2545715" h="3015615">
                <a:moveTo>
                  <a:pt x="2545397" y="0"/>
                </a:moveTo>
                <a:lnTo>
                  <a:pt x="2519997" y="0"/>
                </a:lnTo>
                <a:lnTo>
                  <a:pt x="2519997" y="3014992"/>
                </a:lnTo>
                <a:lnTo>
                  <a:pt x="2545397" y="3014992"/>
                </a:lnTo>
                <a:lnTo>
                  <a:pt x="254539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2">
            <a:extLst>
              <a:ext uri="{FF2B5EF4-FFF2-40B4-BE49-F238E27FC236}">
                <a16:creationId xmlns:a16="http://schemas.microsoft.com/office/drawing/2014/main" id="{55A1097E-4FCA-D68F-08F4-B73D1511B2A6}"/>
              </a:ext>
            </a:extLst>
          </p:cNvPr>
          <p:cNvSpPr txBox="1"/>
          <p:nvPr/>
        </p:nvSpPr>
        <p:spPr>
          <a:xfrm>
            <a:off x="519463" y="4550562"/>
            <a:ext cx="6423459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is-IS" dirty="0">
                <a:solidFill>
                  <a:srgbClr val="004B7A"/>
                </a:solidFill>
                <a:latin typeface="Formata Condensed"/>
                <a:cs typeface="Formata Condensed"/>
              </a:rPr>
              <a:t>UNDIRFYRIRSÖGN KEMUR HÉR, MIÐJUSETT OG STÆRÐ FER EFTIR PLÁSSI</a:t>
            </a:r>
            <a:endParaRPr dirty="0">
              <a:latin typeface="Formata Condensed"/>
              <a:cs typeface="Formata Condensed"/>
            </a:endParaRPr>
          </a:p>
        </p:txBody>
      </p:sp>
      <p:sp>
        <p:nvSpPr>
          <p:cNvPr id="44" name="object 3">
            <a:extLst>
              <a:ext uri="{FF2B5EF4-FFF2-40B4-BE49-F238E27FC236}">
                <a16:creationId xmlns:a16="http://schemas.microsoft.com/office/drawing/2014/main" id="{F9DF72BD-B912-6264-64CF-EBAB53636983}"/>
              </a:ext>
            </a:extLst>
          </p:cNvPr>
          <p:cNvSpPr txBox="1"/>
          <p:nvPr/>
        </p:nvSpPr>
        <p:spPr>
          <a:xfrm>
            <a:off x="588759" y="4958702"/>
            <a:ext cx="6386195" cy="378460"/>
          </a:xfrm>
          <a:prstGeom prst="rect">
            <a:avLst/>
          </a:prstGeom>
          <a:solidFill>
            <a:srgbClr val="004B7A"/>
          </a:solidFill>
        </p:spPr>
        <p:txBody>
          <a:bodyPr vert="horz" wrap="square" lIns="0" tIns="29209" rIns="0" bIns="0" rtlCol="0">
            <a:spAutoFit/>
          </a:bodyPr>
          <a:lstStyle/>
          <a:p>
            <a:pPr marL="179070">
              <a:lnSpc>
                <a:spcPct val="100000"/>
              </a:lnSpc>
              <a:spcBef>
                <a:spcPts val="229"/>
              </a:spcBef>
              <a:tabLst>
                <a:tab pos="3406775" algn="l"/>
                <a:tab pos="3627754" algn="l"/>
                <a:tab pos="5074285" algn="l"/>
                <a:tab pos="5295265" algn="l"/>
              </a:tabLst>
            </a:pPr>
            <a:r>
              <a:rPr sz="1700" b="1" dirty="0">
                <a:solidFill>
                  <a:srgbClr val="FFFFFF"/>
                </a:solidFill>
                <a:latin typeface="Formata Condensed"/>
                <a:cs typeface="Formata Condensed"/>
              </a:rPr>
              <a:t>Miðvikudaginn</a:t>
            </a:r>
            <a:r>
              <a:rPr sz="1700" b="1" spc="100" dirty="0">
                <a:solidFill>
                  <a:srgbClr val="FFFFFF"/>
                </a:solidFill>
                <a:latin typeface="Formata Condensed"/>
                <a:cs typeface="Formata Condensed"/>
              </a:rPr>
              <a:t> </a:t>
            </a:r>
            <a:r>
              <a:rPr sz="1700" b="1" dirty="0">
                <a:solidFill>
                  <a:srgbClr val="FFFFFF"/>
                </a:solidFill>
                <a:latin typeface="Formata Condensed"/>
                <a:cs typeface="Formata Condensed"/>
              </a:rPr>
              <a:t>14.</a:t>
            </a:r>
            <a:r>
              <a:rPr sz="1700" b="1" spc="105" dirty="0">
                <a:solidFill>
                  <a:srgbClr val="FFFFFF"/>
                </a:solidFill>
                <a:latin typeface="Formata Condensed"/>
                <a:cs typeface="Formata Condensed"/>
              </a:rPr>
              <a:t> </a:t>
            </a:r>
            <a:r>
              <a:rPr sz="1700" b="1" dirty="0">
                <a:solidFill>
                  <a:srgbClr val="FFFFFF"/>
                </a:solidFill>
                <a:latin typeface="Formata Condensed"/>
                <a:cs typeface="Formata Condensed"/>
              </a:rPr>
              <a:t>september</a:t>
            </a:r>
            <a:r>
              <a:rPr sz="1700" b="1" spc="105" dirty="0">
                <a:solidFill>
                  <a:srgbClr val="FFFFFF"/>
                </a:solidFill>
                <a:latin typeface="Formata Condensed"/>
                <a:cs typeface="Formata Condensed"/>
              </a:rPr>
              <a:t> </a:t>
            </a:r>
            <a:r>
              <a:rPr sz="1700" b="1" spc="-20" dirty="0">
                <a:solidFill>
                  <a:srgbClr val="FFFFFF"/>
                </a:solidFill>
                <a:latin typeface="Formata Condensed"/>
                <a:cs typeface="Formata Condensed"/>
              </a:rPr>
              <a:t>2022</a:t>
            </a:r>
            <a:r>
              <a:rPr sz="1700" b="1" dirty="0">
                <a:solidFill>
                  <a:srgbClr val="FFFFFF"/>
                </a:solidFill>
                <a:latin typeface="Formata Condensed"/>
                <a:cs typeface="Formata Condensed"/>
              </a:rPr>
              <a:t>	</a:t>
            </a:r>
            <a:r>
              <a:rPr sz="1700" b="1" spc="-50" dirty="0">
                <a:solidFill>
                  <a:srgbClr val="FFFFFF"/>
                </a:solidFill>
                <a:latin typeface="Formata Condensed"/>
                <a:cs typeface="Formata Condensed"/>
              </a:rPr>
              <a:t>|</a:t>
            </a:r>
            <a:r>
              <a:rPr sz="1700" b="1" dirty="0">
                <a:solidFill>
                  <a:srgbClr val="FFFFFF"/>
                </a:solidFill>
                <a:latin typeface="Formata Condensed"/>
                <a:cs typeface="Formata Condensed"/>
              </a:rPr>
              <a:t>	kl:</a:t>
            </a:r>
            <a:r>
              <a:rPr sz="1700" b="1" spc="80" dirty="0">
                <a:solidFill>
                  <a:srgbClr val="FFFFFF"/>
                </a:solidFill>
                <a:latin typeface="Formata Condensed"/>
                <a:cs typeface="Formata Condensed"/>
              </a:rPr>
              <a:t> </a:t>
            </a:r>
            <a:r>
              <a:rPr sz="1700" b="1" spc="-10" dirty="0">
                <a:solidFill>
                  <a:srgbClr val="FFFFFF"/>
                </a:solidFill>
                <a:latin typeface="Formata Condensed"/>
                <a:cs typeface="Formata Condensed"/>
              </a:rPr>
              <a:t>13:00-</a:t>
            </a:r>
            <a:r>
              <a:rPr sz="1700" b="1" spc="-20" dirty="0">
                <a:solidFill>
                  <a:srgbClr val="FFFFFF"/>
                </a:solidFill>
                <a:latin typeface="Formata Condensed"/>
                <a:cs typeface="Formata Condensed"/>
              </a:rPr>
              <a:t>16:00</a:t>
            </a:r>
            <a:r>
              <a:rPr sz="1700" b="1" dirty="0">
                <a:solidFill>
                  <a:srgbClr val="FFFFFF"/>
                </a:solidFill>
                <a:latin typeface="Formata Condensed"/>
                <a:cs typeface="Formata Condensed"/>
              </a:rPr>
              <a:t>	</a:t>
            </a:r>
            <a:r>
              <a:rPr sz="1700" b="1" spc="-50" dirty="0">
                <a:solidFill>
                  <a:srgbClr val="FFFFFF"/>
                </a:solidFill>
                <a:latin typeface="Formata Condensed"/>
                <a:cs typeface="Formata Condensed"/>
              </a:rPr>
              <a:t>|</a:t>
            </a:r>
            <a:r>
              <a:rPr sz="1700" b="1" dirty="0">
                <a:solidFill>
                  <a:srgbClr val="FFFFFF"/>
                </a:solidFill>
                <a:latin typeface="Formata Condensed"/>
                <a:cs typeface="Formata Condensed"/>
              </a:rPr>
              <a:t>	</a:t>
            </a:r>
            <a:r>
              <a:rPr sz="1700" b="1" spc="-10" dirty="0">
                <a:solidFill>
                  <a:srgbClr val="FFFFFF"/>
                </a:solidFill>
                <a:latin typeface="Formata Condensed"/>
                <a:cs typeface="Formata Condensed"/>
              </a:rPr>
              <a:t>Hringsalur</a:t>
            </a:r>
            <a:endParaRPr sz="1700" dirty="0">
              <a:latin typeface="Formata Condensed"/>
              <a:cs typeface="Formata Condensed"/>
            </a:endParaRPr>
          </a:p>
        </p:txBody>
      </p:sp>
      <p:sp>
        <p:nvSpPr>
          <p:cNvPr id="45" name="object 4">
            <a:extLst>
              <a:ext uri="{FF2B5EF4-FFF2-40B4-BE49-F238E27FC236}">
                <a16:creationId xmlns:a16="http://schemas.microsoft.com/office/drawing/2014/main" id="{8555E16A-E5C9-0388-10AF-7C28229B24C6}"/>
              </a:ext>
            </a:extLst>
          </p:cNvPr>
          <p:cNvSpPr txBox="1"/>
          <p:nvPr/>
        </p:nvSpPr>
        <p:spPr>
          <a:xfrm>
            <a:off x="576060" y="5500381"/>
            <a:ext cx="6388100" cy="4016292"/>
          </a:xfrm>
          <a:prstGeom prst="rect">
            <a:avLst/>
          </a:prstGeom>
        </p:spPr>
        <p:txBody>
          <a:bodyPr vert="horz" wrap="square" lIns="0" tIns="298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35"/>
              </a:spcBef>
            </a:pPr>
            <a:r>
              <a:rPr sz="1400" b="1" spc="-10" dirty="0">
                <a:solidFill>
                  <a:srgbClr val="004B7A"/>
                </a:solidFill>
                <a:latin typeface="Formata Condensed"/>
                <a:cs typeface="Formata Condensed"/>
              </a:rPr>
              <a:t>Fyrirlesarar</a:t>
            </a:r>
            <a:endParaRPr sz="1400" dirty="0">
              <a:latin typeface="Formata Condensed"/>
              <a:cs typeface="Formata Condensed"/>
            </a:endParaRPr>
          </a:p>
          <a:p>
            <a:pPr marL="330835" marR="5080" indent="-217170">
              <a:lnSpc>
                <a:spcPts val="1500"/>
              </a:lnSpc>
              <a:spcBef>
                <a:spcPts val="345"/>
              </a:spcBef>
              <a:buFont typeface="Formata LightCondensed"/>
              <a:buChar char="•"/>
              <a:tabLst>
                <a:tab pos="330835" algn="l"/>
                <a:tab pos="331470" algn="l"/>
              </a:tabLst>
            </a:pPr>
            <a:r>
              <a:rPr lang="is-IS" sz="1400" dirty="0">
                <a:solidFill>
                  <a:srgbClr val="231F20"/>
                </a:solidFill>
                <a:latin typeface="Formata Condensed"/>
                <a:cs typeface="Formata LightCondensed"/>
              </a:rPr>
              <a:t>Nafn fyrirlesara í Formata condesed</a:t>
            </a:r>
            <a:r>
              <a:rPr sz="1400" dirty="0">
                <a:solidFill>
                  <a:srgbClr val="231F20"/>
                </a:solidFill>
                <a:latin typeface="Formata LightCondensed"/>
                <a:cs typeface="Formata LightCondensed"/>
              </a:rPr>
              <a:t>,</a:t>
            </a:r>
            <a:r>
              <a:rPr sz="1400" spc="100" dirty="0">
                <a:solidFill>
                  <a:srgbClr val="231F20"/>
                </a:solidFill>
                <a:latin typeface="Formata LightCondensed"/>
                <a:cs typeface="Formata LightCondensed"/>
              </a:rPr>
              <a:t> </a:t>
            </a:r>
            <a:r>
              <a:rPr lang="is-IS" sz="1400" spc="100" dirty="0">
                <a:solidFill>
                  <a:srgbClr val="231F20"/>
                </a:solidFill>
                <a:latin typeface="Formata LightCondensed"/>
                <a:cs typeface="Formata LightCondensed"/>
              </a:rPr>
              <a:t>meginmál Formata LightCondensed</a:t>
            </a:r>
            <a:r>
              <a:rPr lang="is-IS" sz="1400" spc="-10" dirty="0">
                <a:solidFill>
                  <a:srgbClr val="231F20"/>
                </a:solidFill>
                <a:latin typeface="Formata LightCondensed"/>
                <a:cs typeface="Formata LightCondensed"/>
              </a:rPr>
              <a:t>. Lorem ipsum dolor sit amet, consectetur adipiscing elit. Duis consectetur bibendum sapien ut rhoncus. Curabitur semper sit amet risus eget aliquam.</a:t>
            </a:r>
            <a:endParaRPr sz="1400" dirty="0">
              <a:latin typeface="Formata LightCondensed"/>
              <a:cs typeface="Formata LightCondensed"/>
            </a:endParaRPr>
          </a:p>
          <a:p>
            <a:pPr marL="330835" indent="-217804">
              <a:lnSpc>
                <a:spcPts val="1590"/>
              </a:lnSpc>
              <a:spcBef>
                <a:spcPts val="790"/>
              </a:spcBef>
              <a:buFont typeface="Formata LightCondensed"/>
              <a:buChar char="•"/>
              <a:tabLst>
                <a:tab pos="330835" algn="l"/>
                <a:tab pos="331470" algn="l"/>
              </a:tabLst>
            </a:pPr>
            <a:r>
              <a:rPr lang="is-IS" sz="1400" spc="-10" dirty="0">
                <a:solidFill>
                  <a:srgbClr val="231F20"/>
                </a:solidFill>
                <a:latin typeface="Formata Condensed" panose="020B0506000000000000" pitchFamily="34" charset="0"/>
                <a:cs typeface="Formata LightCondensed"/>
              </a:rPr>
              <a:t>Lorem ipsum </a:t>
            </a:r>
            <a:r>
              <a:rPr lang="is-IS" sz="1400" spc="-10" dirty="0">
                <a:solidFill>
                  <a:srgbClr val="231F20"/>
                </a:solidFill>
                <a:latin typeface="Formata LightCondensed"/>
                <a:cs typeface="Formata LightCondensed"/>
              </a:rPr>
              <a:t>dolor sit amet, consectetur adipiscing elit. Duis consectetur bibendum sapien ut rhoncus. Curabitur semper sit amet risus eget aliquam.</a:t>
            </a:r>
            <a:endParaRPr lang="is-IS" sz="1400" dirty="0">
              <a:latin typeface="Formata LightCondensed"/>
              <a:cs typeface="Formata LightCondensed"/>
            </a:endParaRPr>
          </a:p>
          <a:p>
            <a:pPr marL="330835" indent="-217804">
              <a:lnSpc>
                <a:spcPts val="1590"/>
              </a:lnSpc>
              <a:spcBef>
                <a:spcPts val="790"/>
              </a:spcBef>
              <a:buFont typeface="Formata LightCondensed"/>
              <a:buChar char="•"/>
              <a:tabLst>
                <a:tab pos="330835" algn="l"/>
                <a:tab pos="331470" algn="l"/>
              </a:tabLst>
            </a:pPr>
            <a:r>
              <a:rPr lang="is-IS" sz="1400" spc="-10" dirty="0">
                <a:solidFill>
                  <a:srgbClr val="231F20"/>
                </a:solidFill>
                <a:latin typeface="Formata Condensed" panose="020B0506000000000000" pitchFamily="34" charset="0"/>
                <a:cs typeface="Formata LightCondensed"/>
              </a:rPr>
              <a:t>Lorem ipsum </a:t>
            </a:r>
            <a:r>
              <a:rPr lang="is-IS" sz="1400" spc="-10" dirty="0">
                <a:solidFill>
                  <a:srgbClr val="231F20"/>
                </a:solidFill>
                <a:latin typeface="Formata LightCondensed"/>
                <a:cs typeface="Formata LightCondensed"/>
              </a:rPr>
              <a:t>dolor sit amet, consectetur adipiscing elit. Duis consectetur bibendum sapien ut rhoncus. Curabitur semper sit amet risus eget aliquam</a:t>
            </a:r>
            <a:r>
              <a:rPr sz="1400" spc="-10" dirty="0">
                <a:solidFill>
                  <a:srgbClr val="231F20"/>
                </a:solidFill>
                <a:latin typeface="Formata LightCondensed"/>
                <a:cs typeface="Formata LightCondensed"/>
              </a:rPr>
              <a:t>.</a:t>
            </a:r>
            <a:endParaRPr sz="1400" dirty="0">
              <a:latin typeface="Formata LightCondensed"/>
              <a:cs typeface="Formata LightCondensed"/>
            </a:endParaRPr>
          </a:p>
          <a:p>
            <a:pPr marL="330835" indent="-217804">
              <a:lnSpc>
                <a:spcPts val="1590"/>
              </a:lnSpc>
              <a:spcBef>
                <a:spcPts val="790"/>
              </a:spcBef>
              <a:buFont typeface="Formata LightCondensed"/>
              <a:buChar char="•"/>
              <a:tabLst>
                <a:tab pos="330835" algn="l"/>
                <a:tab pos="331470" algn="l"/>
              </a:tabLst>
            </a:pPr>
            <a:r>
              <a:rPr lang="is-IS" sz="1400" spc="-10" dirty="0">
                <a:solidFill>
                  <a:srgbClr val="231F20"/>
                </a:solidFill>
                <a:latin typeface="Formata Condensed" panose="020B0506000000000000" pitchFamily="34" charset="0"/>
                <a:cs typeface="Formata LightCondensed"/>
              </a:rPr>
              <a:t>Lorem ipsum </a:t>
            </a:r>
            <a:r>
              <a:rPr lang="is-IS" sz="1400" spc="-10" dirty="0">
                <a:solidFill>
                  <a:srgbClr val="231F20"/>
                </a:solidFill>
                <a:latin typeface="Formata LightCondensed"/>
                <a:cs typeface="Formata LightCondensed"/>
              </a:rPr>
              <a:t>dolor sit amet, consectetur adipiscing elit. Duis consectetur bibendum sapien ut rhoncus. Curabitur semper sit amet risus eget aliquam.</a:t>
            </a:r>
            <a:endParaRPr lang="is-IS" sz="1400" dirty="0">
              <a:latin typeface="Formata LightCondensed"/>
              <a:cs typeface="Formata LightCondensed"/>
            </a:endParaRPr>
          </a:p>
          <a:p>
            <a:pPr marL="113665" marR="5080">
              <a:lnSpc>
                <a:spcPts val="1500"/>
              </a:lnSpc>
              <a:spcBef>
                <a:spcPts val="345"/>
              </a:spcBef>
              <a:tabLst>
                <a:tab pos="330835" algn="l"/>
                <a:tab pos="331470" algn="l"/>
              </a:tabLst>
            </a:pPr>
            <a:endParaRPr lang="is-IS" sz="1400" dirty="0">
              <a:solidFill>
                <a:srgbClr val="231F20"/>
              </a:solidFill>
              <a:latin typeface="Formata LightCondensed"/>
              <a:cs typeface="Formata LightCondensed"/>
            </a:endParaRPr>
          </a:p>
          <a:p>
            <a:pPr marL="113665" marR="5080">
              <a:lnSpc>
                <a:spcPts val="1500"/>
              </a:lnSpc>
              <a:spcBef>
                <a:spcPts val="345"/>
              </a:spcBef>
              <a:tabLst>
                <a:tab pos="330835" algn="l"/>
                <a:tab pos="331470" algn="l"/>
              </a:tabLst>
            </a:pPr>
            <a:r>
              <a:rPr lang="is-IS" sz="1400" spc="-10" dirty="0">
                <a:solidFill>
                  <a:srgbClr val="231F20"/>
                </a:solidFill>
                <a:latin typeface="Formata LightCondensed"/>
                <a:cs typeface="Formata LightCondensed"/>
              </a:rPr>
              <a:t>Lorem ipsum dolor sit amet, consectetur adipiscing elit. Duis consectetur bibendum sapien ut rhoncus. Curabitur semper sit amet risus eget aliquam.</a:t>
            </a:r>
          </a:p>
          <a:p>
            <a:pPr marL="113665" marR="5080">
              <a:lnSpc>
                <a:spcPts val="1500"/>
              </a:lnSpc>
              <a:spcBef>
                <a:spcPts val="345"/>
              </a:spcBef>
              <a:tabLst>
                <a:tab pos="330835" algn="l"/>
                <a:tab pos="331470" algn="l"/>
              </a:tabLst>
            </a:pPr>
            <a:endParaRPr lang="is-IS" sz="1400" dirty="0">
              <a:latin typeface="Formata LightCondensed"/>
              <a:cs typeface="Formata LightCondensed"/>
            </a:endParaRPr>
          </a:p>
          <a:p>
            <a:pPr marL="2099310" marR="1729105" indent="-339090">
              <a:lnSpc>
                <a:spcPts val="3020"/>
              </a:lnSpc>
              <a:spcBef>
                <a:spcPts val="85"/>
              </a:spcBef>
            </a:pPr>
            <a:r>
              <a:rPr sz="1400" dirty="0" err="1">
                <a:solidFill>
                  <a:srgbClr val="231F20"/>
                </a:solidFill>
                <a:latin typeface="Formata Condensed"/>
                <a:cs typeface="Formata Condensed"/>
              </a:rPr>
              <a:t>Boðið</a:t>
            </a:r>
            <a:r>
              <a:rPr sz="1400" spc="30" dirty="0">
                <a:solidFill>
                  <a:srgbClr val="231F20"/>
                </a:solidFill>
                <a:latin typeface="Formata Condensed"/>
                <a:cs typeface="Formata Condensed"/>
              </a:rPr>
              <a:t> </a:t>
            </a:r>
            <a:r>
              <a:rPr sz="1400" dirty="0">
                <a:solidFill>
                  <a:srgbClr val="231F20"/>
                </a:solidFill>
                <a:latin typeface="Formata Condensed"/>
                <a:cs typeface="Formata Condensed"/>
              </a:rPr>
              <a:t>verður</a:t>
            </a:r>
            <a:r>
              <a:rPr sz="1400" spc="30" dirty="0">
                <a:solidFill>
                  <a:srgbClr val="231F20"/>
                </a:solidFill>
                <a:latin typeface="Formata Condensed"/>
                <a:cs typeface="Formata Condensed"/>
              </a:rPr>
              <a:t> </a:t>
            </a:r>
            <a:r>
              <a:rPr sz="1400" dirty="0">
                <a:solidFill>
                  <a:srgbClr val="231F20"/>
                </a:solidFill>
                <a:latin typeface="Formata Condensed"/>
                <a:cs typeface="Formata Condensed"/>
              </a:rPr>
              <a:t>uppá</a:t>
            </a:r>
            <a:r>
              <a:rPr sz="1400" spc="30" dirty="0">
                <a:solidFill>
                  <a:srgbClr val="231F20"/>
                </a:solidFill>
                <a:latin typeface="Formata Condensed"/>
                <a:cs typeface="Formata Condensed"/>
              </a:rPr>
              <a:t> </a:t>
            </a:r>
            <a:r>
              <a:rPr sz="1400" dirty="0">
                <a:solidFill>
                  <a:srgbClr val="231F20"/>
                </a:solidFill>
                <a:latin typeface="Formata Condensed"/>
                <a:cs typeface="Formata Condensed"/>
              </a:rPr>
              <a:t>léttar</a:t>
            </a:r>
            <a:r>
              <a:rPr sz="1400" spc="35" dirty="0">
                <a:solidFill>
                  <a:srgbClr val="231F20"/>
                </a:solidFill>
                <a:latin typeface="Formata Condensed"/>
                <a:cs typeface="Formata Condensed"/>
              </a:rPr>
              <a:t> </a:t>
            </a:r>
            <a:r>
              <a:rPr sz="1400" dirty="0">
                <a:solidFill>
                  <a:srgbClr val="231F20"/>
                </a:solidFill>
                <a:latin typeface="Formata Condensed"/>
                <a:cs typeface="Formata Condensed"/>
              </a:rPr>
              <a:t>veitingar</a:t>
            </a:r>
            <a:r>
              <a:rPr sz="1400" spc="30" dirty="0">
                <a:solidFill>
                  <a:srgbClr val="231F20"/>
                </a:solidFill>
                <a:latin typeface="Formata Condensed"/>
                <a:cs typeface="Formata Condensed"/>
              </a:rPr>
              <a:t> </a:t>
            </a:r>
            <a:r>
              <a:rPr sz="1400" dirty="0">
                <a:solidFill>
                  <a:srgbClr val="231F20"/>
                </a:solidFill>
                <a:latin typeface="Formata Condensed"/>
                <a:cs typeface="Formata Condensed"/>
              </a:rPr>
              <a:t>í</a:t>
            </a:r>
            <a:r>
              <a:rPr sz="1400" spc="30" dirty="0">
                <a:solidFill>
                  <a:srgbClr val="231F20"/>
                </a:solidFill>
                <a:latin typeface="Formata Condensed"/>
                <a:cs typeface="Formata Condensed"/>
              </a:rPr>
              <a:t> </a:t>
            </a:r>
            <a:r>
              <a:rPr sz="1400" spc="-10" dirty="0">
                <a:solidFill>
                  <a:srgbClr val="231F20"/>
                </a:solidFill>
                <a:latin typeface="Formata Condensed"/>
                <a:cs typeface="Formata Condensed"/>
              </a:rPr>
              <a:t>kaffihléi </a:t>
            </a:r>
            <a:r>
              <a:rPr sz="1400" dirty="0">
                <a:solidFill>
                  <a:srgbClr val="231F20"/>
                </a:solidFill>
                <a:latin typeface="Formata Condensed"/>
                <a:cs typeface="Formata Condensed"/>
              </a:rPr>
              <a:t>Vonumst</a:t>
            </a:r>
            <a:r>
              <a:rPr sz="1400" spc="15" dirty="0">
                <a:solidFill>
                  <a:srgbClr val="231F20"/>
                </a:solidFill>
                <a:latin typeface="Formata Condensed"/>
                <a:cs typeface="Formata Condensed"/>
              </a:rPr>
              <a:t> </a:t>
            </a:r>
            <a:r>
              <a:rPr sz="1400" dirty="0">
                <a:solidFill>
                  <a:srgbClr val="231F20"/>
                </a:solidFill>
                <a:latin typeface="Formata Condensed"/>
                <a:cs typeface="Formata Condensed"/>
              </a:rPr>
              <a:t>til</a:t>
            </a:r>
            <a:r>
              <a:rPr sz="1400" spc="15" dirty="0">
                <a:solidFill>
                  <a:srgbClr val="231F20"/>
                </a:solidFill>
                <a:latin typeface="Formata Condensed"/>
                <a:cs typeface="Formata Condensed"/>
              </a:rPr>
              <a:t> </a:t>
            </a:r>
            <a:r>
              <a:rPr sz="1400" dirty="0">
                <a:solidFill>
                  <a:srgbClr val="231F20"/>
                </a:solidFill>
                <a:latin typeface="Formata Condensed"/>
                <a:cs typeface="Formata Condensed"/>
              </a:rPr>
              <a:t>að</a:t>
            </a:r>
            <a:r>
              <a:rPr sz="1400" spc="20" dirty="0">
                <a:solidFill>
                  <a:srgbClr val="231F20"/>
                </a:solidFill>
                <a:latin typeface="Formata Condensed"/>
                <a:cs typeface="Formata Condensed"/>
              </a:rPr>
              <a:t> </a:t>
            </a:r>
            <a:r>
              <a:rPr sz="1400" dirty="0">
                <a:solidFill>
                  <a:srgbClr val="231F20"/>
                </a:solidFill>
                <a:latin typeface="Formata Condensed"/>
                <a:cs typeface="Formata Condensed"/>
              </a:rPr>
              <a:t>sjá</a:t>
            </a:r>
            <a:r>
              <a:rPr sz="1400" spc="15" dirty="0">
                <a:solidFill>
                  <a:srgbClr val="231F20"/>
                </a:solidFill>
                <a:latin typeface="Formata Condensed"/>
                <a:cs typeface="Formata Condensed"/>
              </a:rPr>
              <a:t> </a:t>
            </a:r>
            <a:r>
              <a:rPr sz="1400" dirty="0">
                <a:solidFill>
                  <a:srgbClr val="231F20"/>
                </a:solidFill>
                <a:latin typeface="Formata Condensed"/>
                <a:cs typeface="Formata Condensed"/>
              </a:rPr>
              <a:t>ykkur</a:t>
            </a:r>
            <a:r>
              <a:rPr sz="1400" spc="15" dirty="0">
                <a:solidFill>
                  <a:srgbClr val="231F20"/>
                </a:solidFill>
                <a:latin typeface="Formata Condensed"/>
                <a:cs typeface="Formata Condensed"/>
              </a:rPr>
              <a:t> </a:t>
            </a:r>
            <a:r>
              <a:rPr sz="1400" dirty="0">
                <a:solidFill>
                  <a:srgbClr val="231F20"/>
                </a:solidFill>
                <a:latin typeface="Formata Condensed"/>
                <a:cs typeface="Formata Condensed"/>
              </a:rPr>
              <a:t>sem</a:t>
            </a:r>
            <a:r>
              <a:rPr sz="1400" spc="20" dirty="0">
                <a:solidFill>
                  <a:srgbClr val="231F20"/>
                </a:solidFill>
                <a:latin typeface="Formata Condensed"/>
                <a:cs typeface="Formata Condensed"/>
              </a:rPr>
              <a:t> </a:t>
            </a:r>
            <a:r>
              <a:rPr sz="1400" spc="-10" dirty="0">
                <a:solidFill>
                  <a:srgbClr val="231F20"/>
                </a:solidFill>
                <a:latin typeface="Formata Condensed"/>
                <a:cs typeface="Formata Condensed"/>
              </a:rPr>
              <a:t>flest</a:t>
            </a:r>
            <a:endParaRPr sz="1400" dirty="0">
              <a:latin typeface="Formata Condensed"/>
              <a:cs typeface="Formata Condensed"/>
            </a:endParaRPr>
          </a:p>
        </p:txBody>
      </p:sp>
      <p:sp>
        <p:nvSpPr>
          <p:cNvPr id="46" name="object 5">
            <a:extLst>
              <a:ext uri="{FF2B5EF4-FFF2-40B4-BE49-F238E27FC236}">
                <a16:creationId xmlns:a16="http://schemas.microsoft.com/office/drawing/2014/main" id="{F4B07FF2-4ACC-D6BC-A637-79377C3A1B0E}"/>
              </a:ext>
            </a:extLst>
          </p:cNvPr>
          <p:cNvSpPr/>
          <p:nvPr/>
        </p:nvSpPr>
        <p:spPr>
          <a:xfrm>
            <a:off x="576060" y="3609175"/>
            <a:ext cx="6386195" cy="0"/>
          </a:xfrm>
          <a:custGeom>
            <a:avLst/>
            <a:gdLst/>
            <a:ahLst/>
            <a:cxnLst/>
            <a:rect l="l" t="t" r="r" b="b"/>
            <a:pathLst>
              <a:path w="6386195">
                <a:moveTo>
                  <a:pt x="0" y="0"/>
                </a:moveTo>
                <a:lnTo>
                  <a:pt x="6385826" y="0"/>
                </a:lnTo>
              </a:path>
            </a:pathLst>
          </a:custGeom>
          <a:ln w="24688">
            <a:solidFill>
              <a:srgbClr val="004B7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6">
            <a:extLst>
              <a:ext uri="{FF2B5EF4-FFF2-40B4-BE49-F238E27FC236}">
                <a16:creationId xmlns:a16="http://schemas.microsoft.com/office/drawing/2014/main" id="{91587273-47F7-165A-FA15-055CA2994FAB}"/>
              </a:ext>
            </a:extLst>
          </p:cNvPr>
          <p:cNvSpPr txBox="1"/>
          <p:nvPr/>
        </p:nvSpPr>
        <p:spPr>
          <a:xfrm>
            <a:off x="519464" y="3609175"/>
            <a:ext cx="6455490" cy="10515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is-IS" sz="6700" b="1" spc="270" dirty="0">
                <a:solidFill>
                  <a:srgbClr val="004B7A"/>
                </a:solidFill>
                <a:latin typeface="Formata Condensed"/>
                <a:cs typeface="Formata Condensed"/>
              </a:rPr>
              <a:t>AÐALFYRIRSÖGN</a:t>
            </a:r>
            <a:endParaRPr sz="6700" dirty="0">
              <a:latin typeface="Formata Condensed"/>
              <a:cs typeface="Formata Condensed"/>
            </a:endParaRPr>
          </a:p>
        </p:txBody>
      </p:sp>
      <p:sp>
        <p:nvSpPr>
          <p:cNvPr id="48" name="object 11">
            <a:extLst>
              <a:ext uri="{FF2B5EF4-FFF2-40B4-BE49-F238E27FC236}">
                <a16:creationId xmlns:a16="http://schemas.microsoft.com/office/drawing/2014/main" id="{0E5B2451-BBA8-62E5-CE06-45785AD8A459}"/>
              </a:ext>
            </a:extLst>
          </p:cNvPr>
          <p:cNvSpPr txBox="1">
            <a:spLocks/>
          </p:cNvSpPr>
          <p:nvPr/>
        </p:nvSpPr>
        <p:spPr>
          <a:xfrm>
            <a:off x="600742" y="3289300"/>
            <a:ext cx="6386194" cy="3052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pPr marL="12700" algn="ctr">
              <a:spcBef>
                <a:spcPts val="100"/>
              </a:spcBef>
            </a:pPr>
            <a:r>
              <a:rPr lang="pt-BR" sz="1900" dirty="0">
                <a:solidFill>
                  <a:srgbClr val="004B7A"/>
                </a:solidFill>
                <a:latin typeface="Formata Condensed" panose="020B0506000000000000" pitchFamily="34" charset="0"/>
              </a:rPr>
              <a:t>MÁLÞING EÐA FYRIRLESTUR</a:t>
            </a:r>
            <a:r>
              <a:rPr lang="pt-BR" sz="1900" spc="165" dirty="0">
                <a:solidFill>
                  <a:srgbClr val="004B7A"/>
                </a:solidFill>
                <a:latin typeface="Formata Condensed" panose="020B0506000000000000" pitchFamily="34" charset="0"/>
              </a:rPr>
              <a:t> </a:t>
            </a:r>
            <a:r>
              <a:rPr lang="pt-BR" sz="1900" dirty="0">
                <a:solidFill>
                  <a:srgbClr val="004B7A"/>
                </a:solidFill>
                <a:latin typeface="Formata Condensed" panose="020B0506000000000000" pitchFamily="34" charset="0"/>
              </a:rPr>
              <a:t>Á</a:t>
            </a:r>
            <a:r>
              <a:rPr lang="pt-BR" sz="1900" spc="175" dirty="0">
                <a:solidFill>
                  <a:srgbClr val="004B7A"/>
                </a:solidFill>
                <a:latin typeface="Formata Condensed" panose="020B0506000000000000" pitchFamily="34" charset="0"/>
              </a:rPr>
              <a:t> </a:t>
            </a:r>
            <a:r>
              <a:rPr lang="pt-BR" sz="1900" spc="45" dirty="0">
                <a:solidFill>
                  <a:srgbClr val="004B7A"/>
                </a:solidFill>
                <a:latin typeface="Formata Condensed" panose="020B0506000000000000" pitchFamily="34" charset="0"/>
              </a:rPr>
              <a:t>VEGUM</a:t>
            </a:r>
            <a:r>
              <a:rPr lang="pt-BR" sz="1900" spc="175" dirty="0">
                <a:solidFill>
                  <a:srgbClr val="004B7A"/>
                </a:solidFill>
                <a:latin typeface="Formata Condensed" panose="020B0506000000000000" pitchFamily="34" charset="0"/>
              </a:rPr>
              <a:t> </a:t>
            </a:r>
            <a:r>
              <a:rPr lang="pt-BR" sz="1900" dirty="0">
                <a:solidFill>
                  <a:srgbClr val="004B7A"/>
                </a:solidFill>
                <a:latin typeface="Formata Condensed" panose="020B0506000000000000" pitchFamily="34" charset="0"/>
              </a:rPr>
              <a:t>HVERS HÉR</a:t>
            </a:r>
            <a:endParaRPr lang="pt-BR" sz="1900" spc="-10" dirty="0">
              <a:solidFill>
                <a:srgbClr val="004B7A"/>
              </a:solidFill>
              <a:latin typeface="Formata Condensed" panose="020B0506000000000000" pitchFamily="34" charset="0"/>
            </a:endParaRPr>
          </a:p>
        </p:txBody>
      </p:sp>
      <p:pic>
        <p:nvPicPr>
          <p:cNvPr id="7" name="Picture Placeholder 6" descr="A group of people in scrubs and face masks&#10;&#10;Description automatically generated with low confidence">
            <a:extLst>
              <a:ext uri="{FF2B5EF4-FFF2-40B4-BE49-F238E27FC236}">
                <a16:creationId xmlns:a16="http://schemas.microsoft.com/office/drawing/2014/main" id="{20371B99-7150-B6C2-6A7A-A874A3FF0F93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43" r="7843"/>
          <a:stretch>
            <a:fillRect/>
          </a:stretch>
        </p:blipFill>
        <p:spPr/>
      </p:pic>
      <p:pic>
        <p:nvPicPr>
          <p:cNvPr id="18" name="Picture Placeholder 17" descr="A person wearing a mask and scrubs&#10;&#10;Description automatically generated with low confidence">
            <a:extLst>
              <a:ext uri="{FF2B5EF4-FFF2-40B4-BE49-F238E27FC236}">
                <a16:creationId xmlns:a16="http://schemas.microsoft.com/office/drawing/2014/main" id="{4692EA44-F2A7-EBD9-6EEA-BA4C3A0217A6}"/>
              </a:ext>
            </a:extLst>
          </p:cNvPr>
          <p:cNvPicPr>
            <a:picLocks noGrp="1" noChangeAspect="1"/>
          </p:cNvPicPr>
          <p:nvPr>
            <p:ph type="pic" sz="quarter" idx="12"/>
          </p:nvPr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359" t="10845" r="2313" b="7899"/>
          <a:stretch/>
        </p:blipFill>
        <p:spPr>
          <a:xfrm>
            <a:off x="3794500" y="0"/>
            <a:ext cx="3762000" cy="2984500"/>
          </a:xfrm>
        </p:spPr>
      </p:pic>
    </p:spTree>
    <p:extLst>
      <p:ext uri="{BB962C8B-B14F-4D97-AF65-F5344CB8AC3E}">
        <p14:creationId xmlns:p14="http://schemas.microsoft.com/office/powerpoint/2010/main" val="2915418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1223</TotalTime>
  <Words>367</Words>
  <Application>Microsoft Office PowerPoint</Application>
  <PresentationFormat>Custom</PresentationFormat>
  <Paragraphs>26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Calibri</vt:lpstr>
      <vt:lpstr>Formata Condensed</vt:lpstr>
      <vt:lpstr>Formata LightCondensed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Íris Jónsdóttir</cp:lastModifiedBy>
  <cp:revision>3</cp:revision>
  <dcterms:created xsi:type="dcterms:W3CDTF">2023-06-14T14:04:05Z</dcterms:created>
  <dcterms:modified xsi:type="dcterms:W3CDTF">2023-06-20T16:12:08Z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2023-06-14T00:00:00Z</vt:filetime>
  </property>
  <property fmtid="{D5CDD505-2E9C-101B-9397-08002B2CF9AE}" pid="3" name="Creator">
    <vt:lpwstr>Adobe InDesign 17.3 (Windows)</vt:lpwstr>
  </property>
  <property fmtid="{D5CDD505-2E9C-101B-9397-08002B2CF9AE}" pid="4" name="LastSaved">
    <vt:filetime>2023-06-14T00:00:00Z</vt:filetime>
  </property>
  <property fmtid="{D5CDD505-2E9C-101B-9397-08002B2CF9AE}" pid="5" name="Producer">
    <vt:lpwstr>Adobe PDF Library 16.0.7</vt:lpwstr>
  </property>
</Properties>
</file>